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6600"/>
    <a:srgbClr val="33CC33"/>
    <a:srgbClr val="66FF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624"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672898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292794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1330918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3782702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217559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15293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1985079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2612610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46169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962711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51A815-2ED7-44B3-93A8-B5F7B6ABD554}" type="datetimeFigureOut">
              <a:rPr kumimoji="1" lang="ja-JP" altLang="en-US" smtClean="0"/>
              <a:t>2017/3/20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218143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151A815-2ED7-44B3-93A8-B5F7B6ABD554}" type="datetimeFigureOut">
              <a:rPr kumimoji="1" lang="ja-JP" altLang="en-US" smtClean="0"/>
              <a:t>2017/3/20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D882F15-D3D4-429A-9136-B8F3EDFAA96E}" type="slidenum">
              <a:rPr kumimoji="1" lang="ja-JP" altLang="en-US" smtClean="0"/>
              <a:t>‹#›</a:t>
            </a:fld>
            <a:endParaRPr kumimoji="1" lang="ja-JP" altLang="en-US"/>
          </a:p>
        </p:txBody>
      </p:sp>
    </p:spTree>
    <p:extLst>
      <p:ext uri="{BB962C8B-B14F-4D97-AF65-F5344CB8AC3E}">
        <p14:creationId xmlns:p14="http://schemas.microsoft.com/office/powerpoint/2010/main" val="73036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extLst>
              <a:ext uri="{BEBA8EAE-BF5A-486C-A8C5-ECC9F3942E4B}">
                <a14:imgProps xmlns:a14="http://schemas.microsoft.com/office/drawing/2010/main">
                  <a14:imgLayer r:embed="rId3">
                    <a14:imgEffect>
                      <a14:brightnessContrast bright="5000"/>
                    </a14:imgEffect>
                  </a14:imgLayer>
                </a14:imgProps>
              </a:ext>
              <a:ext uri="{28A0092B-C50C-407E-A947-70E740481C1C}">
                <a14:useLocalDpi xmlns:a14="http://schemas.microsoft.com/office/drawing/2010/main" val="0"/>
              </a:ext>
            </a:extLst>
          </a:blip>
          <a:stretch>
            <a:fillRect/>
          </a:stretch>
        </p:blipFill>
        <p:spPr>
          <a:xfrm>
            <a:off x="0" y="0"/>
            <a:ext cx="6858000" cy="2459850"/>
          </a:xfrm>
          <a:prstGeom prst="rect">
            <a:avLst/>
          </a:prstGeom>
        </p:spPr>
      </p:pic>
      <p:sp>
        <p:nvSpPr>
          <p:cNvPr id="2" name="タイトル 1"/>
          <p:cNvSpPr>
            <a:spLocks noGrp="1"/>
          </p:cNvSpPr>
          <p:nvPr>
            <p:ph type="ctrTitle"/>
          </p:nvPr>
        </p:nvSpPr>
        <p:spPr>
          <a:xfrm>
            <a:off x="747332" y="680329"/>
            <a:ext cx="5417972" cy="723319"/>
          </a:xfrm>
        </p:spPr>
        <p:txBody>
          <a:bodyPr>
            <a:normAutofit/>
          </a:bodyPr>
          <a:lstStyle/>
          <a:p>
            <a:r>
              <a:rPr kumimoji="1" lang="ja-JP" altLang="en-US" sz="3600" spc="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作業療法臨床の知</a:t>
            </a:r>
          </a:p>
        </p:txBody>
      </p:sp>
      <p:sp>
        <p:nvSpPr>
          <p:cNvPr id="3" name="サブタイトル 2"/>
          <p:cNvSpPr>
            <a:spLocks noGrp="1"/>
          </p:cNvSpPr>
          <p:nvPr>
            <p:ph type="subTitle" idx="1"/>
          </p:nvPr>
        </p:nvSpPr>
        <p:spPr>
          <a:xfrm>
            <a:off x="682425" y="1365176"/>
            <a:ext cx="5496644" cy="470520"/>
          </a:xfrm>
        </p:spPr>
        <p:txBody>
          <a:bodyPr>
            <a:normAutofit/>
          </a:bodyPr>
          <a:lstStyle/>
          <a:p>
            <a:r>
              <a:rPr lang="ja-JP" altLang="en-US" sz="2000" dirty="0">
                <a:solidFill>
                  <a:schemeClr val="tx1"/>
                </a:solidFill>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～作業をもちいる療法の本質に迫る～</a:t>
            </a:r>
            <a:endParaRPr kumimoji="1" lang="ja-JP" altLang="en-US" dirty="0">
              <a:solidFill>
                <a:schemeClr val="tx1"/>
              </a:solidFill>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endParaRPr>
          </a:p>
        </p:txBody>
      </p:sp>
      <p:sp>
        <p:nvSpPr>
          <p:cNvPr id="6" name="テキスト ボックス 5"/>
          <p:cNvSpPr txBox="1"/>
          <p:nvPr/>
        </p:nvSpPr>
        <p:spPr>
          <a:xfrm>
            <a:off x="514422" y="2051720"/>
            <a:ext cx="5976664" cy="3293209"/>
          </a:xfrm>
          <a:prstGeom prst="rect">
            <a:avLst/>
          </a:prstGeom>
          <a:noFill/>
        </p:spPr>
        <p:txBody>
          <a:bodyPr wrap="square" rtlCol="0">
            <a:spAutoFit/>
          </a:bodyPr>
          <a:lstStyle/>
          <a:p>
            <a:r>
              <a:rPr lang="ja-JP" altLang="en-US"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rPr>
              <a:t>　音楽であれ、園芸であれ、作業をもちいる療法の本質は「作業する身体が与える自己への作用」に他なりません。それは自然科学的視点を超えて、ひとの全体像を捉えるという現象学的視点で、日々の活動における作業と脳や身体の関係を統合的にとらえる基本的視点といってもよいでしょう。</a:t>
            </a:r>
            <a:endParaRPr lang="en-US" altLang="ja-JP"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endParaRPr>
          </a:p>
          <a:p>
            <a:r>
              <a:rPr lang="ja-JP" altLang="en-US"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rPr>
              <a:t>　「ひとと作業・生活」研究会は、数値化できるエビデンスの限界が指摘されている現代において、人間存在の多面的な現実に即した「作業療法臨床知」の構築を目指し、皆様と共にその本質に迫りたいという思いを込めて、第</a:t>
            </a:r>
            <a:r>
              <a:rPr lang="en-US" altLang="ja-JP"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rPr>
              <a:t>1</a:t>
            </a:r>
            <a:r>
              <a:rPr lang="ja-JP" altLang="en-US"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rPr>
              <a:t>回「ひとと作業・生活」研究会学術集会を開催いたします。</a:t>
            </a:r>
            <a:endParaRPr lang="en-US" altLang="ja-JP"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endParaRPr>
          </a:p>
          <a:p>
            <a:endParaRPr lang="en-US" altLang="ja-JP"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endParaRPr>
          </a:p>
          <a:p>
            <a:endParaRPr lang="en-US" altLang="ja-JP"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endParaRPr>
          </a:p>
          <a:p>
            <a:r>
              <a:rPr lang="ja-JP" altLang="en-US"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rPr>
              <a:t>　　　　　　　　　　　　　　　研究会主宰　山根 寛 </a:t>
            </a:r>
            <a:endParaRPr kumimoji="1" lang="ja-JP" altLang="en-US" sz="1600" dirty="0">
              <a:effectLst>
                <a:outerShdw blurRad="38100" dist="38100" dir="2700000" algn="tl">
                  <a:srgbClr val="000000">
                    <a:alpha val="43137"/>
                  </a:srgbClr>
                </a:outerShdw>
              </a:effectLst>
              <a:latin typeface="HGS教科書体" panose="02020600000000000000" pitchFamily="18" charset="-128"/>
              <a:ea typeface="HGS教科書体" panose="02020600000000000000" pitchFamily="18" charset="-128"/>
            </a:endParaRPr>
          </a:p>
        </p:txBody>
      </p:sp>
      <p:sp>
        <p:nvSpPr>
          <p:cNvPr id="4" name="テキスト ボックス 3"/>
          <p:cNvSpPr txBox="1"/>
          <p:nvPr/>
        </p:nvSpPr>
        <p:spPr>
          <a:xfrm>
            <a:off x="332656" y="5408801"/>
            <a:ext cx="6340197" cy="1323439"/>
          </a:xfrm>
          <a:prstGeom prst="rect">
            <a:avLst/>
          </a:prstGeom>
          <a:noFill/>
        </p:spPr>
        <p:txBody>
          <a:bodyPr wrap="none" rtlCol="0">
            <a:spAutoFit/>
          </a:bodyPr>
          <a:lstStyle/>
          <a:p>
            <a:r>
              <a:rPr lang="en-US" altLang="ja-JP"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a:t>
            </a:r>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講師</a:t>
            </a:r>
            <a:r>
              <a:rPr lang="en-US" altLang="ja-JP"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a:t>
            </a:r>
          </a:p>
          <a:p>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　京極　真　　（作業療法士，吉備国際大学准教授）</a:t>
            </a:r>
            <a:endParaRPr lang="en-US" altLang="ja-JP"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endParaRPr>
          </a:p>
          <a:p>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　三宅　聖子　（音楽療法士，</a:t>
            </a:r>
            <a:r>
              <a:rPr lang="en-US" altLang="ja-JP"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NPO</a:t>
            </a:r>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法人ミュージック</a:t>
            </a:r>
            <a:r>
              <a:rPr lang="en-US" altLang="ja-JP"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as</a:t>
            </a:r>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パレット）</a:t>
            </a:r>
            <a:endParaRPr lang="en-US" altLang="ja-JP"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endParaRPr>
          </a:p>
          <a:p>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　澤田　みどり（園芸療法士，</a:t>
            </a:r>
            <a:r>
              <a:rPr lang="zh-TW"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日本園芸療法研修会代表理事</a:t>
            </a:r>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a:t>
            </a:r>
            <a:endParaRPr lang="en-US" altLang="ja-JP"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endParaRPr>
          </a:p>
          <a:p>
            <a:r>
              <a:rPr lang="ja-JP" altLang="en-US" sz="1600" dirty="0">
                <a:effectLst>
                  <a:outerShdw blurRad="38100" dist="38100" dir="2700000" algn="tl">
                    <a:srgbClr val="000000">
                      <a:alpha val="43137"/>
                    </a:srgbClr>
                  </a:outerShdw>
                </a:effectLst>
                <a:latin typeface="HG教科書体" panose="02020609000000000000" pitchFamily="17" charset="-128"/>
                <a:ea typeface="HG教科書体" panose="02020609000000000000" pitchFamily="17" charset="-128"/>
              </a:rPr>
              <a:t>　山根　寛　　（作業療法士，「ひとと作業・生活」研究会主宰）</a:t>
            </a:r>
          </a:p>
        </p:txBody>
      </p:sp>
      <p:sp>
        <p:nvSpPr>
          <p:cNvPr id="10" name="角丸四角形 9"/>
          <p:cNvSpPr/>
          <p:nvPr/>
        </p:nvSpPr>
        <p:spPr>
          <a:xfrm>
            <a:off x="332656" y="6948265"/>
            <a:ext cx="6166082" cy="2016223"/>
          </a:xfrm>
          <a:prstGeom prst="roundRect">
            <a:avLst/>
          </a:prstGeom>
          <a:noFill/>
          <a:ln w="25400">
            <a:solidFill>
              <a:srgbClr val="0066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37810" y="4572000"/>
            <a:ext cx="519057" cy="720080"/>
          </a:xfrm>
          <a:prstGeom prst="rect">
            <a:avLst/>
          </a:prstGeom>
        </p:spPr>
      </p:pic>
      <p:sp>
        <p:nvSpPr>
          <p:cNvPr id="11" name="正方形/長方形 10"/>
          <p:cNvSpPr/>
          <p:nvPr/>
        </p:nvSpPr>
        <p:spPr>
          <a:xfrm>
            <a:off x="188640" y="7002523"/>
            <a:ext cx="6858000" cy="190770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300" dirty="0">
                <a:latin typeface="HG丸ｺﾞｼｯｸM-PRO" panose="020F0600000000000000" pitchFamily="50" charset="-128"/>
                <a:ea typeface="HG丸ｺﾞｼｯｸM-PRO" panose="020F0600000000000000" pitchFamily="50" charset="-128"/>
              </a:rPr>
              <a:t>　　　　　　　　　　</a:t>
            </a:r>
            <a:r>
              <a:rPr kumimoji="1"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日　時：平成</a:t>
            </a:r>
            <a:r>
              <a:rPr lang="ja-JP" altLang="en-US" sz="1600" dirty="0">
                <a:solidFill>
                  <a:schemeClr val="tx1">
                    <a:lumMod val="95000"/>
                    <a:lumOff val="5000"/>
                  </a:schemeClr>
                </a:solidFill>
                <a:latin typeface="HG教科書体" panose="02020609000000000000" pitchFamily="17" charset="-128"/>
                <a:ea typeface="HG教科書体" panose="02020609000000000000" pitchFamily="17" charset="-128"/>
              </a:rPr>
              <a:t>２</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９</a:t>
            </a:r>
            <a:r>
              <a:rPr kumimoji="1"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年</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７</a:t>
            </a:r>
            <a:r>
              <a:rPr kumimoji="1"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月１日（土），２日（日）</a:t>
            </a:r>
            <a:endParaRPr kumimoji="1"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endParaRPr>
          </a:p>
          <a:p>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      会　場：</a:t>
            </a:r>
            <a:r>
              <a:rPr lang="ja-JP" altLang="en-US" sz="1600" dirty="0">
                <a:solidFill>
                  <a:schemeClr val="tx1"/>
                </a:solidFill>
                <a:latin typeface="HG教科書体" panose="02020609000000000000" pitchFamily="17" charset="-128"/>
                <a:ea typeface="HG教科書体" panose="02020609000000000000" pitchFamily="17" charset="-128"/>
              </a:rPr>
              <a:t>京都キャンパスプラザ　第</a:t>
            </a:r>
            <a:r>
              <a:rPr lang="en-US" altLang="ja-JP" sz="1600" dirty="0">
                <a:solidFill>
                  <a:schemeClr val="tx1"/>
                </a:solidFill>
                <a:latin typeface="HG教科書体" panose="02020609000000000000" pitchFamily="17" charset="-128"/>
                <a:ea typeface="HG教科書体" panose="02020609000000000000" pitchFamily="17" charset="-128"/>
              </a:rPr>
              <a:t>4</a:t>
            </a:r>
            <a:r>
              <a:rPr lang="ja-JP" altLang="en-US" sz="1600" dirty="0">
                <a:solidFill>
                  <a:schemeClr val="tx1"/>
                </a:solidFill>
                <a:latin typeface="HG教科書体" panose="02020609000000000000" pitchFamily="17" charset="-128"/>
                <a:ea typeface="HG教科書体" panose="02020609000000000000" pitchFamily="17" charset="-128"/>
              </a:rPr>
              <a:t>講義室　</a:t>
            </a:r>
          </a:p>
          <a:p>
            <a:r>
              <a:rPr lang="ja-JP" altLang="en-US" sz="1600" dirty="0">
                <a:solidFill>
                  <a:schemeClr val="tx1"/>
                </a:solidFill>
                <a:latin typeface="HG教科書体" panose="02020609000000000000" pitchFamily="17" charset="-128"/>
                <a:ea typeface="HG教科書体" panose="02020609000000000000" pitchFamily="17" charset="-128"/>
              </a:rPr>
              <a:t>　　　　　　</a:t>
            </a:r>
            <a:r>
              <a:rPr lang="zh-TW" altLang="en-US" sz="1600" dirty="0">
                <a:solidFill>
                  <a:schemeClr val="tx1"/>
                </a:solidFill>
                <a:latin typeface="HG教科書体" panose="02020609000000000000" pitchFamily="17" charset="-128"/>
                <a:ea typeface="HG教科書体" panose="02020609000000000000" pitchFamily="17" charset="-128"/>
              </a:rPr>
              <a:t>京都市</a:t>
            </a:r>
            <a:r>
              <a:rPr lang="ja-JP" altLang="en-US" sz="1600" dirty="0">
                <a:solidFill>
                  <a:schemeClr val="tx1"/>
                </a:solidFill>
                <a:latin typeface="HG教科書体" panose="02020609000000000000" pitchFamily="17" charset="-128"/>
                <a:ea typeface="HG教科書体" panose="02020609000000000000" pitchFamily="17" charset="-128"/>
              </a:rPr>
              <a:t>下京</a:t>
            </a:r>
            <a:r>
              <a:rPr lang="zh-TW" altLang="en-US" sz="1600" dirty="0">
                <a:solidFill>
                  <a:schemeClr val="tx1"/>
                </a:solidFill>
                <a:latin typeface="HG教科書体" panose="02020609000000000000" pitchFamily="17" charset="-128"/>
                <a:ea typeface="HG教科書体" panose="02020609000000000000" pitchFamily="17" charset="-128"/>
              </a:rPr>
              <a:t>区</a:t>
            </a:r>
            <a:r>
              <a:rPr lang="ja-JP" altLang="en-US" sz="1600" dirty="0">
                <a:solidFill>
                  <a:schemeClr val="tx1"/>
                </a:solidFill>
                <a:latin typeface="HG教科書体" panose="02020609000000000000" pitchFamily="17" charset="-128"/>
                <a:ea typeface="HG教科書体" panose="02020609000000000000" pitchFamily="17" charset="-128"/>
              </a:rPr>
              <a:t>西洞院通塩小路下る東塩小路町</a:t>
            </a:r>
            <a:endParaRPr lang="en-US" altLang="ja-JP" sz="1600" dirty="0">
              <a:solidFill>
                <a:schemeClr val="tx1"/>
              </a:solidFill>
              <a:latin typeface="HG教科書体" panose="02020609000000000000" pitchFamily="17" charset="-128"/>
              <a:ea typeface="HG教科書体" panose="02020609000000000000" pitchFamily="17" charset="-128"/>
            </a:endParaRPr>
          </a:p>
          <a:p>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　　参加費：</a:t>
            </a:r>
            <a:r>
              <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rPr>
              <a:t>6,000</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円（学生</a:t>
            </a:r>
            <a:r>
              <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rPr>
              <a:t>2,000</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無料）</a:t>
            </a:r>
            <a:endPar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endParaRPr>
          </a:p>
          <a:p>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　　　　　　</a:t>
            </a:r>
            <a:r>
              <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rPr>
              <a:t>※</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１日のみの参加は</a:t>
            </a:r>
            <a:r>
              <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rPr>
              <a:t>4,000</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円（学生</a:t>
            </a:r>
            <a:r>
              <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rPr>
              <a:t>1,000</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円）</a:t>
            </a:r>
            <a:endPar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endParaRPr>
          </a:p>
          <a:p>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　　申込み：所属，氏名を明記の上メールにて申し込みください</a:t>
            </a:r>
          </a:p>
          <a:p>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　　</a:t>
            </a:r>
            <a:r>
              <a:rPr lang="en-US" altLang="ja-JP" sz="1600" dirty="0">
                <a:solidFill>
                  <a:schemeClr val="tx1">
                    <a:lumMod val="95000"/>
                    <a:lumOff val="5000"/>
                  </a:schemeClr>
                </a:solidFill>
                <a:latin typeface="Century" panose="02040604050505020304" pitchFamily="18" charset="0"/>
                <a:ea typeface="HGS教科書体" panose="02020600000000000000" pitchFamily="18" charset="-128"/>
              </a:rPr>
              <a:t>E-mail</a:t>
            </a:r>
            <a:r>
              <a:rPr lang="ja-JP" altLang="en-US" sz="1600" dirty="0">
                <a:solidFill>
                  <a:schemeClr val="tx1">
                    <a:lumMod val="95000"/>
                    <a:lumOff val="5000"/>
                  </a:schemeClr>
                </a:solidFill>
                <a:latin typeface="Century" panose="02040604050505020304" pitchFamily="18" charset="0"/>
                <a:ea typeface="HGS教科書体" panose="02020600000000000000" pitchFamily="18" charset="-128"/>
              </a:rPr>
              <a:t>：</a:t>
            </a:r>
            <a:r>
              <a:rPr lang="en-US" altLang="ja-JP" sz="1600" dirty="0">
                <a:solidFill>
                  <a:schemeClr val="tx1">
                    <a:lumMod val="95000"/>
                    <a:lumOff val="5000"/>
                  </a:schemeClr>
                </a:solidFill>
                <a:latin typeface="Century" panose="02040604050505020304" pitchFamily="18" charset="0"/>
                <a:ea typeface="HGS教科書体" panose="02020600000000000000" pitchFamily="18" charset="-128"/>
              </a:rPr>
              <a:t>ziziyama.shol@gmail.com</a:t>
            </a:r>
            <a:r>
              <a:rPr lang="ja-JP" altLang="en-US" sz="1600" dirty="0">
                <a:solidFill>
                  <a:schemeClr val="tx1">
                    <a:lumMod val="95000"/>
                    <a:lumOff val="5000"/>
                  </a:schemeClr>
                </a:solidFill>
                <a:latin typeface="HGS教科書体" panose="02020600000000000000" pitchFamily="18" charset="-128"/>
                <a:ea typeface="HGS教科書体" panose="02020600000000000000" pitchFamily="18" charset="-128"/>
              </a:rPr>
              <a:t>（事務局：白岩圭悟）</a:t>
            </a:r>
          </a:p>
          <a:p>
            <a:endParaRPr lang="en-US" altLang="ja-JP" sz="1600" dirty="0">
              <a:solidFill>
                <a:schemeClr val="tx1">
                  <a:lumMod val="95000"/>
                  <a:lumOff val="5000"/>
                </a:schemeClr>
              </a:solidFill>
              <a:latin typeface="HGS教科書体" panose="02020600000000000000" pitchFamily="18" charset="-128"/>
              <a:ea typeface="HGS教科書体" panose="02020600000000000000" pitchFamily="18" charset="-128"/>
            </a:endParaRPr>
          </a:p>
          <a:p>
            <a:r>
              <a:rPr lang="ja-JP" altLang="en-US" sz="1400" dirty="0">
                <a:latin typeface="HGS教科書体" panose="02020600000000000000" pitchFamily="18" charset="-128"/>
                <a:ea typeface="HGS教科書体" panose="02020600000000000000" pitchFamily="18" charset="-128"/>
              </a:rPr>
              <a:t>　 </a:t>
            </a:r>
            <a:r>
              <a:rPr kumimoji="1" lang="ja-JP" altLang="en-US" sz="1400" dirty="0">
                <a:latin typeface="HGS教科書体" panose="02020600000000000000" pitchFamily="18" charset="-128"/>
                <a:ea typeface="HGS教科書体" panose="02020600000000000000" pitchFamily="18" charset="-128"/>
              </a:rPr>
              <a:t>　　</a:t>
            </a:r>
            <a:endParaRPr kumimoji="1" lang="en-US" altLang="ja-JP" sz="1400" dirty="0">
              <a:latin typeface="HGS教科書体" panose="02020600000000000000" pitchFamily="18" charset="-128"/>
              <a:ea typeface="HGS教科書体" panose="02020600000000000000" pitchFamily="18" charset="-128"/>
            </a:endParaRPr>
          </a:p>
          <a:p>
            <a:r>
              <a:rPr lang="ja-JP" altLang="en-US" dirty="0">
                <a:latin typeface="HGPｺﾞｼｯｸM" panose="020B0600000000000000" pitchFamily="50" charset="-128"/>
                <a:ea typeface="HGPｺﾞｼｯｸM" panose="020B0600000000000000" pitchFamily="50" charset="-128"/>
              </a:rPr>
              <a:t>　</a:t>
            </a:r>
            <a:endParaRPr kumimoji="1" lang="en-US" altLang="ja-JP" dirty="0">
              <a:latin typeface="HGPｺﾞｼｯｸM" panose="020B0600000000000000" pitchFamily="50" charset="-128"/>
              <a:ea typeface="HGPｺﾞｼｯｸM" panose="020B0600000000000000" pitchFamily="50" charset="-128"/>
            </a:endParaRPr>
          </a:p>
          <a:p>
            <a:r>
              <a:rPr kumimoji="1" lang="ja-JP" altLang="en-US" dirty="0"/>
              <a:t>　</a:t>
            </a:r>
          </a:p>
        </p:txBody>
      </p:sp>
    </p:spTree>
    <p:extLst>
      <p:ext uri="{BB962C8B-B14F-4D97-AF65-F5344CB8AC3E}">
        <p14:creationId xmlns:p14="http://schemas.microsoft.com/office/powerpoint/2010/main" val="1469542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50243" y="251520"/>
            <a:ext cx="5785830" cy="8817799"/>
          </a:xfrm>
          <a:prstGeom prst="rect">
            <a:avLst/>
          </a:prstGeom>
          <a:noFill/>
        </p:spPr>
        <p:txBody>
          <a:bodyPr wrap="square" rtlCol="0">
            <a:spAutoFit/>
          </a:bodyPr>
          <a:lstStyle/>
          <a:p>
            <a:pPr algn="ctr"/>
            <a:r>
              <a:rPr lang="ja-JP" altLang="en-US" sz="1600" b="1" dirty="0">
                <a:effectLst>
                  <a:outerShdw blurRad="38100" dist="38100" dir="2700000" algn="tl">
                    <a:srgbClr val="000000">
                      <a:alpha val="43137"/>
                    </a:srgbClr>
                  </a:outerShdw>
                </a:effectLst>
                <a:latin typeface="HGP教科書体" panose="02020600000000000000" pitchFamily="18" charset="-128"/>
                <a:ea typeface="HGP教科書体" panose="02020600000000000000" pitchFamily="18" charset="-128"/>
              </a:rPr>
              <a:t>第</a:t>
            </a:r>
            <a:r>
              <a:rPr lang="en-US" altLang="ja-JP" sz="1600" b="1" dirty="0">
                <a:effectLst>
                  <a:outerShdw blurRad="38100" dist="38100" dir="2700000" algn="tl">
                    <a:srgbClr val="000000">
                      <a:alpha val="43137"/>
                    </a:srgbClr>
                  </a:outerShdw>
                </a:effectLst>
                <a:latin typeface="HGP教科書体" panose="02020600000000000000" pitchFamily="18" charset="-128"/>
                <a:ea typeface="HGP教科書体" panose="02020600000000000000" pitchFamily="18" charset="-128"/>
              </a:rPr>
              <a:t>1</a:t>
            </a:r>
            <a:r>
              <a:rPr lang="ja-JP" altLang="en-US" sz="1600" b="1" dirty="0">
                <a:effectLst>
                  <a:outerShdw blurRad="38100" dist="38100" dir="2700000" algn="tl">
                    <a:srgbClr val="000000">
                      <a:alpha val="43137"/>
                    </a:srgbClr>
                  </a:outerShdw>
                </a:effectLst>
                <a:latin typeface="HGP教科書体" panose="02020600000000000000" pitchFamily="18" charset="-128"/>
                <a:ea typeface="HGP教科書体" panose="02020600000000000000" pitchFamily="18" charset="-128"/>
              </a:rPr>
              <a:t>回　「ひとと作業・生活」研究会　学術集会</a:t>
            </a:r>
            <a:r>
              <a:rPr lang="ja-JP" altLang="en-US" sz="1600" b="1" dirty="0">
                <a:effectLst>
                  <a:outerShdw blurRad="38100" dist="38100" dir="2700000" algn="tl">
                    <a:srgbClr val="000000">
                      <a:alpha val="43137"/>
                    </a:srgbClr>
                  </a:outerShdw>
                </a:effectLst>
                <a:latin typeface="HGPｺﾞｼｯｸM" pitchFamily="50" charset="-128"/>
                <a:ea typeface="HGPｺﾞｼｯｸM" pitchFamily="50" charset="-128"/>
              </a:rPr>
              <a:t>　</a:t>
            </a:r>
            <a:endParaRPr lang="en-US" altLang="ja-JP" sz="1600" b="1" dirty="0">
              <a:effectLst>
                <a:outerShdw blurRad="38100" dist="38100" dir="2700000" algn="tl">
                  <a:srgbClr val="000000">
                    <a:alpha val="43137"/>
                  </a:srgbClr>
                </a:outerShdw>
              </a:effectLst>
              <a:latin typeface="HGPｺﾞｼｯｸM" pitchFamily="50" charset="-128"/>
              <a:ea typeface="HGPｺﾞｼｯｸM" pitchFamily="50" charset="-128"/>
            </a:endParaRPr>
          </a:p>
          <a:p>
            <a:pPr algn="ctr"/>
            <a:endParaRPr lang="en-US" altLang="ja-JP" sz="1200" b="1" dirty="0">
              <a:effectLst>
                <a:outerShdw blurRad="38100" dist="38100" dir="2700000" algn="tl">
                  <a:srgbClr val="000000">
                    <a:alpha val="43137"/>
                  </a:srgbClr>
                </a:outerShdw>
              </a:effectLst>
              <a:latin typeface="HGPｺﾞｼｯｸM" pitchFamily="50" charset="-128"/>
              <a:ea typeface="HGPｺﾞｼｯｸM" pitchFamily="50" charset="-128"/>
            </a:endParaRPr>
          </a:p>
          <a:p>
            <a:r>
              <a:rPr lang="en-US"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テーマ</a:t>
            </a:r>
            <a:r>
              <a:rPr lang="en-US" altLang="ja-JP" sz="1200" dirty="0">
                <a:latin typeface="HGPｺﾞｼｯｸM" pitchFamily="50" charset="-128"/>
                <a:ea typeface="HGPｺﾞｼｯｸM" pitchFamily="50" charset="-128"/>
              </a:rPr>
              <a:t>】</a:t>
            </a:r>
          </a:p>
          <a:p>
            <a:r>
              <a:rPr lang="ja-JP" altLang="en-US" sz="1200" dirty="0">
                <a:latin typeface="HGPｺﾞｼｯｸM" pitchFamily="50" charset="-128"/>
                <a:ea typeface="HGPｺﾞｼｯｸM" pitchFamily="50" charset="-128"/>
              </a:rPr>
              <a:t>　作業療法臨床の知　～作業をもちいる療法の本質に迫る～</a:t>
            </a:r>
            <a:endParaRPr lang="en-US" altLang="ja-JP" sz="1200" dirty="0">
              <a:latin typeface="HGPｺﾞｼｯｸM" pitchFamily="50" charset="-128"/>
              <a:ea typeface="HGPｺﾞｼｯｸM" pitchFamily="50" charset="-128"/>
            </a:endParaRPr>
          </a:p>
          <a:p>
            <a:endParaRPr lang="en-US" altLang="ja-JP" sz="1200" dirty="0">
              <a:latin typeface="HGPｺﾞｼｯｸM" pitchFamily="50" charset="-128"/>
              <a:ea typeface="HGPｺﾞｼｯｸM" pitchFamily="50" charset="-128"/>
            </a:endParaRPr>
          </a:p>
          <a:p>
            <a:r>
              <a:rPr lang="en-US" altLang="ja-JP" sz="1200" dirty="0">
                <a:latin typeface="HGPｺﾞｼｯｸM" pitchFamily="50" charset="-128"/>
                <a:ea typeface="HGPｺﾞｼｯｸM" pitchFamily="50" charset="-128"/>
              </a:rPr>
              <a:t>【</a:t>
            </a:r>
            <a:r>
              <a:rPr lang="ja-JP" altLang="ja-JP" sz="1200" dirty="0">
                <a:latin typeface="HGPｺﾞｼｯｸM" pitchFamily="50" charset="-128"/>
                <a:ea typeface="HGPｺﾞｼｯｸM" pitchFamily="50" charset="-128"/>
              </a:rPr>
              <a:t>日時</a:t>
            </a:r>
            <a:r>
              <a:rPr lang="en-US" altLang="ja-JP" sz="1200" dirty="0">
                <a:latin typeface="HGPｺﾞｼｯｸM" pitchFamily="50" charset="-128"/>
                <a:ea typeface="HGPｺﾞｼｯｸM" pitchFamily="50" charset="-128"/>
              </a:rPr>
              <a:t>】</a:t>
            </a:r>
          </a:p>
          <a:p>
            <a:r>
              <a:rPr lang="ja-JP" altLang="en-US" sz="1200" dirty="0">
                <a:latin typeface="HGPｺﾞｼｯｸM" pitchFamily="50" charset="-128"/>
                <a:ea typeface="HGPｺﾞｼｯｸM" pitchFamily="50" charset="-128"/>
              </a:rPr>
              <a:t>　</a:t>
            </a:r>
            <a:r>
              <a:rPr lang="ja-JP" altLang="ja-JP" sz="1200" dirty="0">
                <a:latin typeface="HGPｺﾞｼｯｸM" pitchFamily="50" charset="-128"/>
                <a:ea typeface="HGPｺﾞｼｯｸM" pitchFamily="50" charset="-128"/>
              </a:rPr>
              <a:t>平成</a:t>
            </a:r>
            <a:r>
              <a:rPr lang="en-US" altLang="ja-JP" sz="1200" dirty="0">
                <a:latin typeface="HGPｺﾞｼｯｸM" pitchFamily="50" charset="-128"/>
                <a:ea typeface="HGPｺﾞｼｯｸM" pitchFamily="50" charset="-128"/>
              </a:rPr>
              <a:t>29</a:t>
            </a:r>
            <a:r>
              <a:rPr lang="ja-JP" altLang="ja-JP" sz="1200" dirty="0">
                <a:latin typeface="HGPｺﾞｼｯｸM" pitchFamily="50" charset="-128"/>
                <a:ea typeface="HGPｺﾞｼｯｸM" pitchFamily="50" charset="-128"/>
              </a:rPr>
              <a:t>年</a:t>
            </a:r>
            <a:r>
              <a:rPr lang="en-US" altLang="ja-JP" sz="1200" dirty="0">
                <a:latin typeface="HGPｺﾞｼｯｸM" pitchFamily="50" charset="-128"/>
                <a:ea typeface="HGPｺﾞｼｯｸM" pitchFamily="50" charset="-128"/>
              </a:rPr>
              <a:t>7</a:t>
            </a:r>
            <a:r>
              <a:rPr lang="ja-JP" altLang="ja-JP" sz="1200" dirty="0">
                <a:latin typeface="HGPｺﾞｼｯｸM" pitchFamily="50" charset="-128"/>
                <a:ea typeface="HGPｺﾞｼｯｸM" pitchFamily="50" charset="-128"/>
              </a:rPr>
              <a:t>月</a:t>
            </a:r>
            <a:r>
              <a:rPr lang="en-US" altLang="ja-JP" sz="1200" dirty="0">
                <a:latin typeface="HGPｺﾞｼｯｸM" pitchFamily="50" charset="-128"/>
                <a:ea typeface="HGPｺﾞｼｯｸM" pitchFamily="50" charset="-128"/>
              </a:rPr>
              <a:t>1</a:t>
            </a:r>
            <a:r>
              <a:rPr lang="ja-JP" altLang="ja-JP" sz="1200" dirty="0">
                <a:latin typeface="HGPｺﾞｼｯｸM" pitchFamily="50" charset="-128"/>
                <a:ea typeface="HGPｺﾞｼｯｸM" pitchFamily="50" charset="-128"/>
              </a:rPr>
              <a:t>日（</a:t>
            </a:r>
            <a:r>
              <a:rPr lang="ja-JP" altLang="en-US" sz="1200" dirty="0">
                <a:latin typeface="HGPｺﾞｼｯｸM" pitchFamily="50" charset="-128"/>
                <a:ea typeface="HGPｺﾞｼｯｸM" pitchFamily="50" charset="-128"/>
              </a:rPr>
              <a:t>土</a:t>
            </a:r>
            <a:r>
              <a:rPr lang="ja-JP"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13</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00</a:t>
            </a:r>
            <a:r>
              <a:rPr lang="ja-JP" altLang="ja-JP"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17</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30</a:t>
            </a:r>
            <a:r>
              <a:rPr lang="ja-JP" altLang="en-US" sz="1200" dirty="0">
                <a:latin typeface="HGPｺﾞｼｯｸM" pitchFamily="50" charset="-128"/>
                <a:ea typeface="HGPｺﾞｼｯｸM" pitchFamily="50" charset="-128"/>
              </a:rPr>
              <a:t>　，　</a:t>
            </a:r>
            <a:r>
              <a:rPr lang="en-US" altLang="ja-JP" sz="1200" dirty="0">
                <a:latin typeface="HGPｺﾞｼｯｸM" pitchFamily="50" charset="-128"/>
                <a:ea typeface="HGPｺﾞｼｯｸM" pitchFamily="50" charset="-128"/>
              </a:rPr>
              <a:t>7</a:t>
            </a:r>
            <a:r>
              <a:rPr lang="ja-JP" altLang="en-US" sz="1200" dirty="0">
                <a:latin typeface="HGPｺﾞｼｯｸM" pitchFamily="50" charset="-128"/>
                <a:ea typeface="HGPｺﾞｼｯｸM" pitchFamily="50" charset="-128"/>
              </a:rPr>
              <a:t>月</a:t>
            </a:r>
            <a:r>
              <a:rPr lang="en-US" altLang="ja-JP" sz="1200" dirty="0">
                <a:latin typeface="HGPｺﾞｼｯｸM" pitchFamily="50" charset="-128"/>
                <a:ea typeface="HGPｺﾞｼｯｸM" pitchFamily="50" charset="-128"/>
              </a:rPr>
              <a:t>2</a:t>
            </a:r>
            <a:r>
              <a:rPr lang="ja-JP" altLang="en-US" sz="1200" dirty="0">
                <a:latin typeface="HGPｺﾞｼｯｸM" pitchFamily="50" charset="-128"/>
                <a:ea typeface="HGPｺﾞｼｯｸM" pitchFamily="50" charset="-128"/>
              </a:rPr>
              <a:t>日（日）　　</a:t>
            </a:r>
            <a:r>
              <a:rPr lang="en-US" altLang="ja-JP" sz="1200" dirty="0">
                <a:latin typeface="HGPｺﾞｼｯｸM" pitchFamily="50" charset="-128"/>
                <a:ea typeface="HGPｺﾞｼｯｸM" pitchFamily="50" charset="-128"/>
              </a:rPr>
              <a:t>9</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00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13</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00</a:t>
            </a:r>
            <a:endParaRPr lang="ja-JP" altLang="ja-JP" sz="1200" dirty="0">
              <a:latin typeface="HGPｺﾞｼｯｸM" pitchFamily="50" charset="-128"/>
              <a:ea typeface="HGPｺﾞｼｯｸM" pitchFamily="50" charset="-128"/>
            </a:endParaRPr>
          </a:p>
          <a:p>
            <a:endParaRPr lang="en-US" altLang="ja-JP" sz="1200" dirty="0">
              <a:latin typeface="HGPｺﾞｼｯｸM" pitchFamily="50" charset="-128"/>
              <a:ea typeface="HGPｺﾞｼｯｸM" pitchFamily="50" charset="-128"/>
            </a:endParaRPr>
          </a:p>
          <a:p>
            <a:r>
              <a:rPr lang="en-US"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会場</a:t>
            </a:r>
            <a:r>
              <a:rPr lang="en-US" altLang="ja-JP" sz="1200" dirty="0">
                <a:latin typeface="HGPｺﾞｼｯｸM" pitchFamily="50" charset="-128"/>
                <a:ea typeface="HGPｺﾞｼｯｸM" pitchFamily="50" charset="-128"/>
              </a:rPr>
              <a:t>】</a:t>
            </a:r>
          </a:p>
          <a:p>
            <a:r>
              <a:rPr lang="ja-JP" altLang="en-US" sz="1200" dirty="0">
                <a:latin typeface="HGPｺﾞｼｯｸM" pitchFamily="50" charset="-128"/>
                <a:ea typeface="HGPｺﾞｼｯｸM" pitchFamily="50" charset="-128"/>
              </a:rPr>
              <a:t>　京都キャンパスプラザ　第</a:t>
            </a:r>
            <a:r>
              <a:rPr lang="en-US" altLang="ja-JP" sz="1200" dirty="0">
                <a:latin typeface="HGPｺﾞｼｯｸM" pitchFamily="50" charset="-128"/>
                <a:ea typeface="HGPｺﾞｼｯｸM" pitchFamily="50" charset="-128"/>
              </a:rPr>
              <a:t>4</a:t>
            </a:r>
            <a:r>
              <a:rPr lang="ja-JP" altLang="en-US" sz="1200" dirty="0">
                <a:latin typeface="HGPｺﾞｼｯｸM" pitchFamily="50" charset="-128"/>
                <a:ea typeface="HGPｺﾞｼｯｸM" pitchFamily="50" charset="-128"/>
              </a:rPr>
              <a:t>講義室　</a:t>
            </a:r>
          </a:p>
          <a:p>
            <a:r>
              <a:rPr lang="ja-JP" altLang="en-US" sz="1200" dirty="0">
                <a:latin typeface="HGPｺﾞｼｯｸM" pitchFamily="50" charset="-128"/>
                <a:ea typeface="HGPｺﾞｼｯｸM" pitchFamily="50" charset="-128"/>
              </a:rPr>
              <a:t>　（</a:t>
            </a:r>
            <a:r>
              <a:rPr lang="zh-TW" altLang="en-US" sz="1200" dirty="0">
                <a:latin typeface="HGPｺﾞｼｯｸM" pitchFamily="50" charset="-128"/>
                <a:ea typeface="HGPｺﾞｼｯｸM" pitchFamily="50" charset="-128"/>
              </a:rPr>
              <a:t>〒</a:t>
            </a:r>
            <a:r>
              <a:rPr lang="en-US" altLang="zh-TW" sz="1200" dirty="0">
                <a:latin typeface="HGPｺﾞｼｯｸM" pitchFamily="50" charset="-128"/>
                <a:ea typeface="HGPｺﾞｼｯｸM" pitchFamily="50" charset="-128"/>
              </a:rPr>
              <a:t>600-8216</a:t>
            </a:r>
            <a:r>
              <a:rPr lang="zh-TW" altLang="en-US" sz="1200" dirty="0">
                <a:latin typeface="HGPｺﾞｼｯｸM" pitchFamily="50" charset="-128"/>
                <a:ea typeface="HGPｺﾞｼｯｸM" pitchFamily="50" charset="-128"/>
              </a:rPr>
              <a:t>　京都市</a:t>
            </a:r>
            <a:r>
              <a:rPr lang="ja-JP" altLang="en-US" sz="1200" dirty="0">
                <a:latin typeface="HGPｺﾞｼｯｸM" pitchFamily="50" charset="-128"/>
                <a:ea typeface="HGPｺﾞｼｯｸM" pitchFamily="50" charset="-128"/>
              </a:rPr>
              <a:t>下京</a:t>
            </a:r>
            <a:r>
              <a:rPr lang="zh-TW" altLang="en-US" sz="1200" dirty="0">
                <a:latin typeface="HGPｺﾞｼｯｸM" pitchFamily="50" charset="-128"/>
                <a:ea typeface="HGPｺﾞｼｯｸM" pitchFamily="50" charset="-128"/>
              </a:rPr>
              <a:t>区</a:t>
            </a:r>
            <a:r>
              <a:rPr lang="ja-JP" altLang="en-US" sz="1200" dirty="0">
                <a:latin typeface="HGPｺﾞｼｯｸM" pitchFamily="50" charset="-128"/>
                <a:ea typeface="HGPｺﾞｼｯｸM" pitchFamily="50" charset="-128"/>
              </a:rPr>
              <a:t>西洞院通塩小路下る東塩小路町</a:t>
            </a:r>
            <a:r>
              <a:rPr lang="en-US" altLang="ja-JP" sz="1200" dirty="0">
                <a:latin typeface="HGPｺﾞｼｯｸM" pitchFamily="50" charset="-128"/>
                <a:ea typeface="HGPｺﾞｼｯｸM" pitchFamily="50" charset="-128"/>
              </a:rPr>
              <a:t>939</a:t>
            </a:r>
            <a:r>
              <a:rPr lang="ja-JP" altLang="en-US" sz="1200" dirty="0">
                <a:latin typeface="HGPｺﾞｼｯｸM" pitchFamily="50" charset="-128"/>
                <a:ea typeface="HGPｺﾞｼｯｸM" pitchFamily="50" charset="-128"/>
              </a:rPr>
              <a:t>）</a:t>
            </a:r>
            <a:endParaRPr lang="en-US" altLang="ja-JP" sz="1200" dirty="0">
              <a:latin typeface="HGPｺﾞｼｯｸM" pitchFamily="50" charset="-128"/>
              <a:ea typeface="HGPｺﾞｼｯｸM" pitchFamily="50" charset="-128"/>
            </a:endParaRPr>
          </a:p>
          <a:p>
            <a:endParaRPr lang="en-US" altLang="ja-JP" sz="1200" dirty="0">
              <a:latin typeface="HGPｺﾞｼｯｸM" pitchFamily="50" charset="-128"/>
              <a:ea typeface="HGPｺﾞｼｯｸM" pitchFamily="50" charset="-128"/>
            </a:endParaRPr>
          </a:p>
          <a:p>
            <a:r>
              <a:rPr lang="en-US" altLang="ja-JP" sz="1200" dirty="0">
                <a:latin typeface="HGPｺﾞｼｯｸM" pitchFamily="50" charset="-128"/>
                <a:ea typeface="HGPｺﾞｼｯｸM" pitchFamily="50" charset="-128"/>
              </a:rPr>
              <a:t>【</a:t>
            </a:r>
            <a:r>
              <a:rPr lang="ja-JP" altLang="ja-JP" sz="1200" dirty="0">
                <a:latin typeface="HGPｺﾞｼｯｸM" pitchFamily="50" charset="-128"/>
                <a:ea typeface="HGPｺﾞｼｯｸM" pitchFamily="50" charset="-128"/>
              </a:rPr>
              <a:t>スケジュール</a:t>
            </a:r>
            <a:r>
              <a:rPr lang="en-US"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　　　　　　　</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ja-JP" altLang="en-US" sz="1200" u="sng" dirty="0">
                <a:latin typeface="HGPｺﾞｼｯｸM" pitchFamily="50" charset="-128"/>
                <a:ea typeface="HGPｺﾞｼｯｸM" pitchFamily="50" charset="-128"/>
              </a:rPr>
              <a:t>７月１日（土）</a:t>
            </a:r>
            <a:r>
              <a:rPr lang="ja-JP" altLang="en-US" sz="1200" dirty="0">
                <a:latin typeface="HGPｺﾞｼｯｸM" pitchFamily="50" charset="-128"/>
                <a:ea typeface="HGPｺﾞｼｯｸM" pitchFamily="50" charset="-128"/>
              </a:rPr>
              <a:t>　</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12</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00</a:t>
            </a:r>
            <a:r>
              <a:rPr lang="ja-JP" altLang="en-US" sz="1200" dirty="0">
                <a:latin typeface="HGPｺﾞｼｯｸM" pitchFamily="50" charset="-128"/>
                <a:ea typeface="HGPｺﾞｼｯｸM" pitchFamily="50" charset="-128"/>
              </a:rPr>
              <a:t>　　　　　　　　受付開始</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13</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00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13</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00</a:t>
            </a:r>
            <a:r>
              <a:rPr lang="ja-JP" altLang="en-US" sz="1200" dirty="0">
                <a:latin typeface="HGPｺﾞｼｯｸM" pitchFamily="50" charset="-128"/>
                <a:ea typeface="HGPｺﾞｼｯｸM" pitchFamily="50" charset="-128"/>
              </a:rPr>
              <a:t>　　挨拶，スケジュール説明</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13</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14</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10</a:t>
            </a:r>
            <a:r>
              <a:rPr lang="ja-JP" altLang="en-US" sz="1200" dirty="0">
                <a:latin typeface="HGPｺﾞｼｯｸM" pitchFamily="50" charset="-128"/>
                <a:ea typeface="HGPｺﾞｼｯｸM" pitchFamily="50" charset="-128"/>
              </a:rPr>
              <a:t>　　「作業療法の現状と課題」</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京極　真　（作業療法士，吉備国際大学准教授）</a:t>
            </a: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14</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20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15</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20</a:t>
            </a:r>
            <a:r>
              <a:rPr lang="ja-JP" altLang="en-US" sz="1200" dirty="0">
                <a:latin typeface="HGPｺﾞｼｯｸM" pitchFamily="50" charset="-128"/>
                <a:ea typeface="HGPｺﾞｼｯｸM" pitchFamily="50" charset="-128"/>
              </a:rPr>
              <a:t>　　「音楽療法の現状と課題」</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三宅　聖子　（音楽療法士，ミュージック</a:t>
            </a:r>
            <a:r>
              <a:rPr lang="en-US" altLang="ja-JP" sz="1200" dirty="0">
                <a:latin typeface="HGPｺﾞｼｯｸM" pitchFamily="50" charset="-128"/>
                <a:ea typeface="HGPｺﾞｼｯｸM" pitchFamily="50" charset="-128"/>
              </a:rPr>
              <a:t>as</a:t>
            </a:r>
            <a:r>
              <a:rPr lang="ja-JP" altLang="en-US" sz="1200" dirty="0">
                <a:latin typeface="HGPｺﾞｼｯｸM" pitchFamily="50" charset="-128"/>
                <a:ea typeface="HGPｺﾞｼｯｸM" pitchFamily="50" charset="-128"/>
              </a:rPr>
              <a:t>パレット）</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15</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30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16</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30</a:t>
            </a:r>
            <a:r>
              <a:rPr lang="ja-JP" altLang="en-US" sz="1200" dirty="0">
                <a:latin typeface="HGPｺﾞｼｯｸM" pitchFamily="50" charset="-128"/>
                <a:ea typeface="HGPｺﾞｼｯｸM" pitchFamily="50" charset="-128"/>
              </a:rPr>
              <a:t>　　「園芸療法の現状と課題」</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澤田　みどり　</a:t>
            </a:r>
            <a:r>
              <a:rPr lang="zh-TW" altLang="en-US" sz="1200" dirty="0">
                <a:latin typeface="HGPｺﾞｼｯｸM" pitchFamily="50" charset="-128"/>
                <a:ea typeface="HGPｺﾞｼｯｸM" pitchFamily="50" charset="-128"/>
              </a:rPr>
              <a:t>（園芸療法士，日本園芸療法研修会代表理事）</a:t>
            </a: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16</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30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17</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30</a:t>
            </a:r>
            <a:r>
              <a:rPr lang="ja-JP" altLang="en-US" sz="1200" dirty="0">
                <a:latin typeface="HGPｺﾞｼｯｸM" pitchFamily="50" charset="-128"/>
                <a:ea typeface="HGPｺﾞｼｯｸM" pitchFamily="50" charset="-128"/>
              </a:rPr>
              <a:t>　　「作業療法臨床の知」</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山根　寛　　（「ひとと作業・生活」研究会　主宰）</a:t>
            </a:r>
            <a:endParaRPr lang="en-US" altLang="ja-JP" sz="1200" dirty="0">
              <a:latin typeface="HGPｺﾞｼｯｸM" pitchFamily="50" charset="-128"/>
              <a:ea typeface="HGPｺﾞｼｯｸM" pitchFamily="50" charset="-128"/>
            </a:endParaRPr>
          </a:p>
          <a:p>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en-US" altLang="ja-JP" sz="1200" u="sng" dirty="0">
                <a:latin typeface="HGPｺﾞｼｯｸM" pitchFamily="50" charset="-128"/>
                <a:ea typeface="HGPｺﾞｼｯｸM" pitchFamily="50" charset="-128"/>
              </a:rPr>
              <a:t>7</a:t>
            </a:r>
            <a:r>
              <a:rPr lang="ja-JP" altLang="en-US" sz="1200" u="sng" dirty="0">
                <a:latin typeface="HGPｺﾞｼｯｸM" pitchFamily="50" charset="-128"/>
                <a:ea typeface="HGPｺﾞｼｯｸM" pitchFamily="50" charset="-128"/>
              </a:rPr>
              <a:t>月</a:t>
            </a:r>
            <a:r>
              <a:rPr lang="en-US" altLang="ja-JP" sz="1200" u="sng" dirty="0">
                <a:latin typeface="HGPｺﾞｼｯｸM" pitchFamily="50" charset="-128"/>
                <a:ea typeface="HGPｺﾞｼｯｸM" pitchFamily="50" charset="-128"/>
              </a:rPr>
              <a:t>2</a:t>
            </a:r>
            <a:r>
              <a:rPr lang="ja-JP" altLang="en-US" sz="1200" u="sng" dirty="0">
                <a:latin typeface="HGPｺﾞｼｯｸM" pitchFamily="50" charset="-128"/>
                <a:ea typeface="HGPｺﾞｼｯｸM" pitchFamily="50" charset="-128"/>
              </a:rPr>
              <a:t>日（日）</a:t>
            </a:r>
            <a:endParaRPr lang="en-US" altLang="ja-JP" sz="1200" u="sng"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9</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00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30</a:t>
            </a:r>
            <a:r>
              <a:rPr lang="ja-JP" altLang="en-US" sz="1200" dirty="0">
                <a:latin typeface="HGPｺﾞｼｯｸM" pitchFamily="50" charset="-128"/>
                <a:ea typeface="HGPｺﾞｼｯｸM" pitchFamily="50" charset="-128"/>
              </a:rPr>
              <a:t>　　　シンポジウム「臨床の知～作業をもちいる療法の本質に迫る～」　</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r>
              <a:rPr lang="zh-TW" altLang="en-US" sz="1200" dirty="0">
                <a:latin typeface="HGPｺﾞｼｯｸM" pitchFamily="50" charset="-128"/>
                <a:ea typeface="HGPｺﾞｼｯｸM" pitchFamily="50" charset="-128"/>
              </a:rPr>
              <a:t>京極　真</a:t>
            </a:r>
            <a:r>
              <a:rPr lang="ja-JP" altLang="en-US" sz="1200" dirty="0">
                <a:latin typeface="HGPｺﾞｼｯｸM" pitchFamily="50" charset="-128"/>
                <a:ea typeface="HGPｺﾞｼｯｸM" pitchFamily="50" charset="-128"/>
              </a:rPr>
              <a:t>　　</a:t>
            </a:r>
            <a:r>
              <a:rPr lang="zh-TW" altLang="en-US" sz="1200" dirty="0">
                <a:latin typeface="HGPｺﾞｼｯｸM" pitchFamily="50" charset="-128"/>
                <a:ea typeface="HGPｺﾞｼｯｸM" pitchFamily="50" charset="-128"/>
              </a:rPr>
              <a:t>　（作業療法士，吉備国際大学准教授）</a:t>
            </a:r>
          </a:p>
          <a:p>
            <a:r>
              <a:rPr lang="ja-JP" altLang="en-US" sz="1200" dirty="0">
                <a:latin typeface="HGPｺﾞｼｯｸM" pitchFamily="50" charset="-128"/>
                <a:ea typeface="HGPｺﾞｼｯｸM" pitchFamily="50" charset="-128"/>
              </a:rPr>
              <a:t>　　　　　　　　　　　　　　三宅　聖子 　（音楽療法士，ミュージック</a:t>
            </a:r>
            <a:r>
              <a:rPr lang="en-US" altLang="ja-JP" sz="1200" dirty="0">
                <a:latin typeface="HGPｺﾞｼｯｸM" pitchFamily="50" charset="-128"/>
                <a:ea typeface="HGPｺﾞｼｯｸM" pitchFamily="50" charset="-128"/>
              </a:rPr>
              <a:t>as</a:t>
            </a:r>
            <a:r>
              <a:rPr lang="ja-JP" altLang="en-US" sz="1200" dirty="0">
                <a:latin typeface="HGPｺﾞｼｯｸM" pitchFamily="50" charset="-128"/>
                <a:ea typeface="HGPｺﾞｼｯｸM" pitchFamily="50" charset="-128"/>
              </a:rPr>
              <a:t>パレット）</a:t>
            </a:r>
          </a:p>
          <a:p>
            <a:r>
              <a:rPr lang="ja-JP" altLang="en-US" sz="1200" dirty="0">
                <a:latin typeface="HGPｺﾞｼｯｸM" pitchFamily="50" charset="-128"/>
                <a:ea typeface="HGPｺﾞｼｯｸM" pitchFamily="50" charset="-128"/>
              </a:rPr>
              <a:t>　　　　　　　　　　　　　　澤田　みどり　（園芸療法士，日本園芸療法研修会代表理事）</a:t>
            </a:r>
          </a:p>
          <a:p>
            <a:r>
              <a:rPr lang="ja-JP" altLang="en-US" sz="1200" dirty="0">
                <a:latin typeface="HGPｺﾞｼｯｸM" pitchFamily="50" charset="-128"/>
                <a:ea typeface="HGPｺﾞｼｯｸM" pitchFamily="50" charset="-128"/>
              </a:rPr>
              <a:t>　　　　　　　　　　　　　　山根　寛　　　（「ひとと作業・生活」研究会　主宰）</a:t>
            </a: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40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12</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10</a:t>
            </a:r>
            <a:r>
              <a:rPr lang="ja-JP" altLang="en-US" sz="1200" dirty="0">
                <a:latin typeface="HGPｺﾞｼｯｸM" pitchFamily="50" charset="-128"/>
                <a:ea typeface="HGPｺﾞｼｯｸM" pitchFamily="50" charset="-128"/>
              </a:rPr>
              <a:t>　　「臨床理念－病いを生きる，病いと生きる」</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山根　寛　　　（「ひとと作業・生活」研究会　主宰）</a:t>
            </a:r>
          </a:p>
          <a:p>
            <a:r>
              <a:rPr lang="ja-JP" altLang="en-US" sz="1200" dirty="0">
                <a:latin typeface="HGPｺﾞｼｯｸM" pitchFamily="50" charset="-128"/>
                <a:ea typeface="HGPｺﾞｼｯｸM" pitchFamily="50" charset="-128"/>
              </a:rPr>
              <a:t>　</a:t>
            </a:r>
            <a:r>
              <a:rPr lang="en-US" altLang="ja-JP" sz="1200" dirty="0">
                <a:latin typeface="HGPｺﾞｼｯｸM" pitchFamily="50" charset="-128"/>
                <a:ea typeface="HGPｺﾞｼｯｸM" pitchFamily="50" charset="-128"/>
              </a:rPr>
              <a:t>12</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10</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12</a:t>
            </a:r>
            <a:r>
              <a:rPr lang="ja-JP" altLang="en-US" sz="1200" dirty="0">
                <a:latin typeface="HGPｺﾞｼｯｸM" pitchFamily="50" charset="-128"/>
                <a:ea typeface="HGPｺﾞｼｯｸM" pitchFamily="50" charset="-128"/>
              </a:rPr>
              <a:t>：</a:t>
            </a:r>
            <a:r>
              <a:rPr lang="en-US" altLang="ja-JP" sz="1200" dirty="0">
                <a:latin typeface="HGPｺﾞｼｯｸM" pitchFamily="50" charset="-128"/>
                <a:ea typeface="HGPｺﾞｼｯｸM" pitchFamily="50" charset="-128"/>
              </a:rPr>
              <a:t>30</a:t>
            </a:r>
            <a:r>
              <a:rPr lang="ja-JP" altLang="en-US" sz="1200" dirty="0">
                <a:latin typeface="HGPｺﾞｼｯｸM" pitchFamily="50" charset="-128"/>
                <a:ea typeface="HGPｺﾞｼｯｸM" pitchFamily="50" charset="-128"/>
              </a:rPr>
              <a:t>　　質疑応答，終了　　　</a:t>
            </a:r>
            <a:endParaRPr lang="en-US" altLang="ja-JP" sz="1200" dirty="0">
              <a:latin typeface="HGPｺﾞｼｯｸM" pitchFamily="50" charset="-128"/>
              <a:ea typeface="HGPｺﾞｼｯｸM" pitchFamily="50" charset="-128"/>
            </a:endParaRPr>
          </a:p>
          <a:p>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a:t>
            </a:r>
            <a:endParaRPr lang="en-US" altLang="ja-JP" sz="1200" dirty="0">
              <a:latin typeface="HGPｺﾞｼｯｸM" pitchFamily="50" charset="-128"/>
              <a:ea typeface="HGPｺﾞｼｯｸM" pitchFamily="50" charset="-128"/>
            </a:endParaRPr>
          </a:p>
          <a:p>
            <a:r>
              <a:rPr lang="en-US" altLang="ja-JP" sz="1200" dirty="0">
                <a:latin typeface="HGPｺﾞｼｯｸM" pitchFamily="50" charset="-128"/>
                <a:ea typeface="HGPｺﾞｼｯｸM" pitchFamily="50" charset="-128"/>
              </a:rPr>
              <a:t>【</a:t>
            </a:r>
            <a:r>
              <a:rPr lang="ja-JP" altLang="ja-JP" sz="1200" dirty="0">
                <a:latin typeface="HGPｺﾞｼｯｸM" pitchFamily="50" charset="-128"/>
                <a:ea typeface="HGPｺﾞｼｯｸM" pitchFamily="50" charset="-128"/>
              </a:rPr>
              <a:t>参加費</a:t>
            </a:r>
            <a:r>
              <a:rPr lang="en-US" altLang="ja-JP" sz="1200" dirty="0">
                <a:latin typeface="HGPｺﾞｼｯｸM" pitchFamily="50" charset="-128"/>
                <a:ea typeface="HGPｺﾞｼｯｸM" pitchFamily="50" charset="-128"/>
              </a:rPr>
              <a:t>】</a:t>
            </a:r>
          </a:p>
          <a:p>
            <a:r>
              <a:rPr lang="ja-JP" altLang="en-US" sz="1200" dirty="0">
                <a:latin typeface="HGPｺﾞｼｯｸM" pitchFamily="50" charset="-128"/>
                <a:ea typeface="HGPｺﾞｼｯｸM" pitchFamily="50" charset="-128"/>
              </a:rPr>
              <a:t>　６</a:t>
            </a:r>
            <a:r>
              <a:rPr lang="en-US"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０００円（学生</a:t>
            </a:r>
            <a:r>
              <a:rPr lang="en-US" altLang="ja-JP" sz="1200" dirty="0">
                <a:latin typeface="HGPｺﾞｼｯｸM" pitchFamily="50" charset="-128"/>
                <a:ea typeface="HGPｺﾞｼｯｸM" pitchFamily="50" charset="-128"/>
              </a:rPr>
              <a:t>2,000</a:t>
            </a:r>
            <a:r>
              <a:rPr lang="ja-JP" altLang="en-US" sz="1200" dirty="0">
                <a:latin typeface="HGPｺﾞｼｯｸM" pitchFamily="50" charset="-128"/>
                <a:ea typeface="HGPｺﾞｼｯｸM" pitchFamily="50" charset="-128"/>
              </a:rPr>
              <a:t>円）　　　</a:t>
            </a:r>
            <a:r>
              <a:rPr lang="en-US"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１日のみの参加は４</a:t>
            </a:r>
            <a:r>
              <a:rPr lang="en-US"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０００円（学生</a:t>
            </a:r>
            <a:r>
              <a:rPr lang="en-US" altLang="ja-JP" sz="1200" dirty="0">
                <a:latin typeface="HGPｺﾞｼｯｸM" pitchFamily="50" charset="-128"/>
                <a:ea typeface="HGPｺﾞｼｯｸM" pitchFamily="50" charset="-128"/>
              </a:rPr>
              <a:t>1,000</a:t>
            </a:r>
            <a:r>
              <a:rPr lang="ja-JP" altLang="en-US" sz="1200" dirty="0">
                <a:latin typeface="HGPｺﾞｼｯｸM" pitchFamily="50" charset="-128"/>
                <a:ea typeface="HGPｺﾞｼｯｸM" pitchFamily="50" charset="-128"/>
              </a:rPr>
              <a:t>円）</a:t>
            </a:r>
          </a:p>
          <a:p>
            <a:endParaRPr lang="en-US" altLang="ja-JP" sz="1200" dirty="0">
              <a:latin typeface="HGPｺﾞｼｯｸM" pitchFamily="50" charset="-128"/>
              <a:ea typeface="HGPｺﾞｼｯｸM" pitchFamily="50" charset="-128"/>
            </a:endParaRPr>
          </a:p>
          <a:p>
            <a:r>
              <a:rPr lang="en-US"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お</a:t>
            </a:r>
            <a:r>
              <a:rPr lang="ja-JP" altLang="ja-JP" sz="1200" dirty="0">
                <a:latin typeface="HGPｺﾞｼｯｸM" pitchFamily="50" charset="-128"/>
                <a:ea typeface="HGPｺﾞｼｯｸM" pitchFamily="50" charset="-128"/>
              </a:rPr>
              <a:t>申込み</a:t>
            </a:r>
            <a:r>
              <a:rPr lang="ja-JP" altLang="en-US" sz="1200" dirty="0">
                <a:latin typeface="HGPｺﾞｼｯｸM" pitchFamily="50" charset="-128"/>
                <a:ea typeface="HGPｺﾞｼｯｸM" pitchFamily="50" charset="-128"/>
              </a:rPr>
              <a:t>・お問い合わせ</a:t>
            </a:r>
            <a:r>
              <a:rPr lang="en-US" altLang="ja-JP" sz="1200" dirty="0">
                <a:latin typeface="HGPｺﾞｼｯｸM" pitchFamily="50" charset="-128"/>
                <a:ea typeface="HGPｺﾞｼｯｸM" pitchFamily="50" charset="-128"/>
              </a:rPr>
              <a:t>】</a:t>
            </a:r>
          </a:p>
          <a:p>
            <a:r>
              <a:rPr lang="ja-JP" altLang="en-US" sz="1200" dirty="0">
                <a:latin typeface="HGPｺﾞｼｯｸM" pitchFamily="50" charset="-128"/>
                <a:ea typeface="HGPｺﾞｼｯｸM" pitchFamily="50" charset="-128"/>
              </a:rPr>
              <a:t>　</a:t>
            </a:r>
            <a:r>
              <a:rPr lang="ja-JP" altLang="ja-JP" sz="1200" dirty="0">
                <a:latin typeface="HGPｺﾞｼｯｸM" pitchFamily="50" charset="-128"/>
                <a:ea typeface="HGPｺﾞｼｯｸM" pitchFamily="50" charset="-128"/>
              </a:rPr>
              <a:t>氏名・所属を明記の上</a:t>
            </a:r>
            <a:r>
              <a:rPr lang="ja-JP" altLang="en-US" sz="1200" dirty="0">
                <a:latin typeface="HGPｺﾞｼｯｸM" pitchFamily="50" charset="-128"/>
                <a:ea typeface="HGPｺﾞｼｯｸM" pitchFamily="50" charset="-128"/>
              </a:rPr>
              <a:t>，</a:t>
            </a:r>
            <a:r>
              <a:rPr lang="ja-JP" altLang="ja-JP" sz="1200" dirty="0">
                <a:latin typeface="HGPｺﾞｼｯｸM" pitchFamily="50" charset="-128"/>
                <a:ea typeface="HGPｺﾞｼｯｸM" pitchFamily="50" charset="-128"/>
              </a:rPr>
              <a:t>事前にメールにてお申し込み下さい</a:t>
            </a:r>
            <a:r>
              <a:rPr lang="ja-JP" altLang="en-US" sz="1200" dirty="0">
                <a:latin typeface="HGPｺﾞｼｯｸM" pitchFamily="50" charset="-128"/>
                <a:ea typeface="HGPｺﾞｼｯｸM" pitchFamily="50" charset="-128"/>
              </a:rPr>
              <a:t>．なお，参加に際して職種は　</a:t>
            </a:r>
            <a:endParaRPr lang="en-US" altLang="ja-JP" sz="1200" dirty="0">
              <a:latin typeface="HGPｺﾞｼｯｸM" pitchFamily="50" charset="-128"/>
              <a:ea typeface="HGPｺﾞｼｯｸM" pitchFamily="50" charset="-128"/>
            </a:endParaRPr>
          </a:p>
          <a:p>
            <a:r>
              <a:rPr lang="ja-JP" altLang="en-US" sz="1200" dirty="0">
                <a:latin typeface="HGPｺﾞｼｯｸM" pitchFamily="50" charset="-128"/>
                <a:ea typeface="HGPｺﾞｼｯｸM" pitchFamily="50" charset="-128"/>
              </a:rPr>
              <a:t>　問いません．　</a:t>
            </a:r>
            <a:r>
              <a:rPr lang="ja-JP" altLang="ja-JP" sz="1200" dirty="0">
                <a:latin typeface="HGPｺﾞｼｯｸM" pitchFamily="50" charset="-128"/>
                <a:ea typeface="HGPｺﾞｼｯｸM" pitchFamily="50" charset="-128"/>
              </a:rPr>
              <a:t>※</a:t>
            </a:r>
            <a:r>
              <a:rPr lang="ja-JP" altLang="en-US" sz="1200" dirty="0">
                <a:latin typeface="HGPｺﾞｼｯｸM" pitchFamily="50" charset="-128"/>
                <a:ea typeface="HGPｺﾞｼｯｸM" pitchFamily="50" charset="-128"/>
              </a:rPr>
              <a:t>　　</a:t>
            </a:r>
            <a:r>
              <a:rPr lang="ja-JP" altLang="ja-JP" sz="1200" dirty="0">
                <a:latin typeface="HGPｺﾞｼｯｸM" pitchFamily="50" charset="-128"/>
                <a:ea typeface="HGPｺﾞｼｯｸM" pitchFamily="50" charset="-128"/>
              </a:rPr>
              <a:t>月</a:t>
            </a:r>
            <a:r>
              <a:rPr lang="ja-JP" altLang="en-US" sz="1200" dirty="0">
                <a:latin typeface="HGPｺﾞｼｯｸM" pitchFamily="50" charset="-128"/>
                <a:ea typeface="HGPｺﾞｼｯｸM" pitchFamily="50" charset="-128"/>
              </a:rPr>
              <a:t>　</a:t>
            </a:r>
            <a:r>
              <a:rPr lang="ja-JP" altLang="ja-JP" sz="1200" dirty="0">
                <a:latin typeface="HGPｺﾞｼｯｸM" pitchFamily="50" charset="-128"/>
                <a:ea typeface="HGPｺﾞｼｯｸM" pitchFamily="50" charset="-128"/>
              </a:rPr>
              <a:t>日（</a:t>
            </a:r>
            <a:r>
              <a:rPr lang="ja-JP" altLang="en-US" sz="1200" dirty="0">
                <a:latin typeface="HGPｺﾞｼｯｸM" pitchFamily="50" charset="-128"/>
                <a:ea typeface="HGPｺﾞｼｯｸM" pitchFamily="50" charset="-128"/>
              </a:rPr>
              <a:t>　</a:t>
            </a:r>
            <a:r>
              <a:rPr lang="ja-JP" altLang="ja-JP" sz="1200" dirty="0">
                <a:latin typeface="HGPｺﾞｼｯｸM" pitchFamily="50" charset="-128"/>
                <a:ea typeface="HGPｺﾞｼｯｸM" pitchFamily="50" charset="-128"/>
              </a:rPr>
              <a:t>）締め切り</a:t>
            </a:r>
          </a:p>
          <a:p>
            <a:r>
              <a:rPr lang="ja-JP" altLang="ja-JP" sz="1200" dirty="0">
                <a:latin typeface="HGPｺﾞｼｯｸM" pitchFamily="50" charset="-128"/>
                <a:ea typeface="HGPｺﾞｼｯｸM" pitchFamily="50" charset="-128"/>
              </a:rPr>
              <a:t>　</a:t>
            </a:r>
            <a:endParaRPr lang="en-US" altLang="ja-JP" sz="1200" dirty="0">
              <a:latin typeface="HGPｺﾞｼｯｸM" pitchFamily="50" charset="-128"/>
              <a:ea typeface="HGPｺﾞｼｯｸM" pitchFamily="50" charset="-128"/>
            </a:endParaRPr>
          </a:p>
          <a:p>
            <a:pPr algn="ctr"/>
            <a:r>
              <a:rPr lang="ja-JP" altLang="en-US" sz="1400" b="1" dirty="0">
                <a:solidFill>
                  <a:schemeClr val="tx1">
                    <a:lumMod val="95000"/>
                    <a:lumOff val="5000"/>
                  </a:schemeClr>
                </a:solidFill>
                <a:latin typeface="HGPｺﾞｼｯｸM" pitchFamily="50" charset="-128"/>
                <a:ea typeface="HGPｺﾞｼｯｸM" pitchFamily="50" charset="-128"/>
              </a:rPr>
              <a:t>申込アドレス　：</a:t>
            </a:r>
            <a:r>
              <a:rPr lang="ja-JP" altLang="en-US" sz="1600" b="1" dirty="0">
                <a:solidFill>
                  <a:schemeClr val="tx1">
                    <a:lumMod val="95000"/>
                    <a:lumOff val="5000"/>
                  </a:schemeClr>
                </a:solidFill>
                <a:ea typeface="HGPｺﾞｼｯｸM" pitchFamily="50" charset="-128"/>
              </a:rPr>
              <a:t>　</a:t>
            </a:r>
            <a:r>
              <a:rPr lang="en-US" altLang="ja-JP" sz="1600" b="1" u="sng" dirty="0">
                <a:solidFill>
                  <a:schemeClr val="tx1">
                    <a:lumMod val="95000"/>
                    <a:lumOff val="5000"/>
                  </a:schemeClr>
                </a:solidFill>
                <a:effectLst>
                  <a:outerShdw blurRad="38100" dist="38100" dir="2700000" algn="tl">
                    <a:srgbClr val="000000">
                      <a:alpha val="43137"/>
                    </a:srgbClr>
                  </a:outerShdw>
                </a:effectLst>
                <a:ea typeface="HGS教科書体" panose="02020600000000000000" pitchFamily="18" charset="-128"/>
              </a:rPr>
              <a:t>ziziyama.shol@gmail.com</a:t>
            </a:r>
            <a:r>
              <a:rPr lang="ja-JP" altLang="en-US" sz="1400" b="1" dirty="0">
                <a:solidFill>
                  <a:schemeClr val="tx1">
                    <a:lumMod val="95000"/>
                    <a:lumOff val="5000"/>
                  </a:schemeClr>
                </a:solidFill>
                <a:effectLst>
                  <a:outerShdw blurRad="38100" dist="38100" dir="2700000" algn="tl">
                    <a:srgbClr val="000000">
                      <a:alpha val="43137"/>
                    </a:srgbClr>
                  </a:outerShdw>
                </a:effectLst>
                <a:latin typeface="Century" panose="02040604050505020304" pitchFamily="18" charset="0"/>
                <a:ea typeface="HGS教科書体" panose="02020600000000000000" pitchFamily="18" charset="-128"/>
              </a:rPr>
              <a:t>　</a:t>
            </a:r>
            <a:r>
              <a:rPr lang="ja-JP" altLang="en-US" sz="1200" dirty="0">
                <a:solidFill>
                  <a:schemeClr val="tx1">
                    <a:lumMod val="95000"/>
                    <a:lumOff val="5000"/>
                  </a:schemeClr>
                </a:solidFill>
                <a:latin typeface="HGPｺﾞｼｯｸM" panose="020B0600000000000000" pitchFamily="50" charset="-128"/>
                <a:ea typeface="HGPｺﾞｼｯｸM" panose="020B0600000000000000" pitchFamily="50" charset="-128"/>
              </a:rPr>
              <a:t>（事務局：白岩圭悟）</a:t>
            </a:r>
          </a:p>
          <a:p>
            <a:endParaRPr lang="en-US" altLang="ja-JP" sz="1100" dirty="0">
              <a:latin typeface="HGPｺﾞｼｯｸM" pitchFamily="50" charset="-128"/>
              <a:ea typeface="HGPｺﾞｼｯｸM" pitchFamily="50" charset="-128"/>
            </a:endParaRPr>
          </a:p>
          <a:p>
            <a:r>
              <a:rPr lang="en-US" altLang="ja-JP" sz="1200" dirty="0"/>
              <a:t> </a:t>
            </a:r>
            <a:endParaRPr kumimoji="1" lang="ja-JP" altLang="en-US" sz="1400" dirty="0"/>
          </a:p>
        </p:txBody>
      </p:sp>
    </p:spTree>
    <p:extLst>
      <p:ext uri="{BB962C8B-B14F-4D97-AF65-F5344CB8AC3E}">
        <p14:creationId xmlns:p14="http://schemas.microsoft.com/office/powerpoint/2010/main" val="4675086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20</Words>
  <Application>Microsoft Office PowerPoint</Application>
  <PresentationFormat>画面に合わせる (4:3)</PresentationFormat>
  <Paragraphs>69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HGPｺﾞｼｯｸM</vt:lpstr>
      <vt:lpstr>HGP教科書体</vt:lpstr>
      <vt:lpstr>HGS教科書体</vt:lpstr>
      <vt:lpstr>HG丸ｺﾞｼｯｸM-PRO</vt:lpstr>
      <vt:lpstr>HG教科書体</vt:lpstr>
      <vt:lpstr>ＭＳ Ｐゴシック</vt:lpstr>
      <vt:lpstr>Arial</vt:lpstr>
      <vt:lpstr>Calibri</vt:lpstr>
      <vt:lpstr>Century</vt:lpstr>
      <vt:lpstr>Office ​​テーマ</vt:lpstr>
      <vt:lpstr>作業療法臨床の知</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臨床的知識の探求</dc:title>
  <dc:creator>FJ-USER</dc:creator>
  <cp:lastModifiedBy>山根寛</cp:lastModifiedBy>
  <cp:revision>13</cp:revision>
  <dcterms:created xsi:type="dcterms:W3CDTF">2017-01-16T12:18:58Z</dcterms:created>
  <dcterms:modified xsi:type="dcterms:W3CDTF">2017-03-20T02:44:56Z</dcterms:modified>
</cp:coreProperties>
</file>